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56" y="1814640"/>
            <a:ext cx="6770740" cy="3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79" y="1247855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546180" y="4063365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99366" y="2294676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288578" y="4918172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98DE-9D5B-FDB9-D5DD-CCED486EC240}"/>
              </a:ext>
            </a:extLst>
          </p:cNvPr>
          <p:cNvSpPr txBox="1"/>
          <p:nvPr/>
        </p:nvSpPr>
        <p:spPr>
          <a:xfrm>
            <a:off x="8390818" y="4918172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80%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58961-5079-C3A6-5EE8-21F514EB34A0}"/>
              </a:ext>
            </a:extLst>
          </p:cNvPr>
          <p:cNvSpPr txBox="1"/>
          <p:nvPr/>
        </p:nvSpPr>
        <p:spPr>
          <a:xfrm>
            <a:off x="8390818" y="2294676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50%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2AC28-57BA-0ED8-C634-2853AF2AE457}"/>
              </a:ext>
            </a:extLst>
          </p:cNvPr>
          <p:cNvSpPr txBox="1"/>
          <p:nvPr/>
        </p:nvSpPr>
        <p:spPr>
          <a:xfrm rot="3132070">
            <a:off x="9628315" y="2733757"/>
            <a:ext cx="3257601" cy="302371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GRAPHS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ugh Laurie, 62, looks unrecognisable as he sports thick grey beard | Daily  Mail Online">
            <a:extLst>
              <a:ext uri="{FF2B5EF4-FFF2-40B4-BE49-F238E27FC236}">
                <a16:creationId xmlns:a16="http://schemas.microsoft.com/office/drawing/2014/main" id="{6F42EBB1-665B-FFE8-AE1B-591D8A21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r="52653" b="37878"/>
          <a:stretch/>
        </p:blipFill>
        <p:spPr bwMode="auto">
          <a:xfrm>
            <a:off x="5734092" y="5701336"/>
            <a:ext cx="793820" cy="10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78" y="1658813"/>
            <a:ext cx="4111113" cy="1072655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accent1"/>
                </a:solidFill>
              </a:rPr>
              <a:t>1. Train STAR-GAN model on </a:t>
            </a:r>
            <a:r>
              <a:rPr lang="en-US" b="1" i="1" dirty="0">
                <a:solidFill>
                  <a:schemeClr val="accent1"/>
                </a:solidFill>
              </a:rPr>
              <a:t>other domains </a:t>
            </a:r>
            <a:r>
              <a:rPr lang="en-US" i="1" dirty="0">
                <a:solidFill>
                  <a:schemeClr val="accent1"/>
                </a:solidFill>
              </a:rPr>
              <a:t>– such as eyeglasses, beard, expressions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522B6-E1AA-C728-7749-AAF0E86D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72" y="1137814"/>
            <a:ext cx="6660328" cy="211465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4F3DC72-AB6D-47BA-89BF-40323C3F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2. Build an </a:t>
            </a:r>
            <a:r>
              <a:rPr lang="en-US" b="1" i="1" dirty="0">
                <a:solidFill>
                  <a:schemeClr val="accent1"/>
                </a:solidFill>
              </a:rPr>
              <a:t>inference algorithm </a:t>
            </a:r>
            <a:r>
              <a:rPr lang="en-US" i="1" dirty="0">
                <a:solidFill>
                  <a:schemeClr val="accent1"/>
                </a:solidFill>
              </a:rPr>
              <a:t>that can </a:t>
            </a:r>
            <a:r>
              <a:rPr lang="en-US" b="1" i="1" dirty="0">
                <a:solidFill>
                  <a:schemeClr val="accent1"/>
                </a:solidFill>
              </a:rPr>
              <a:t>distinguish</a:t>
            </a:r>
            <a:r>
              <a:rPr lang="en-US" i="1" dirty="0">
                <a:solidFill>
                  <a:schemeClr val="accent1"/>
                </a:solidFill>
              </a:rPr>
              <a:t> whether the system is under adversarial attack,  </a:t>
            </a:r>
            <a:r>
              <a:rPr lang="en-US" b="1" i="1" dirty="0">
                <a:solidFill>
                  <a:schemeClr val="accent1"/>
                </a:solidFill>
              </a:rPr>
              <a:t>without specifying </a:t>
            </a:r>
            <a:r>
              <a:rPr lang="en-US" i="1" dirty="0">
                <a:solidFill>
                  <a:schemeClr val="accent1"/>
                </a:solidFill>
              </a:rPr>
              <a:t>who is the real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5F094-4E47-63BC-2A5B-8545B1A0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4" t="11251" r="51506" b="22260"/>
          <a:stretch/>
        </p:blipFill>
        <p:spPr>
          <a:xfrm>
            <a:off x="5533844" y="3556616"/>
            <a:ext cx="1124311" cy="1156664"/>
          </a:xfrm>
          <a:prstGeom prst="rect">
            <a:avLst/>
          </a:prstGeom>
          <a:noFill/>
        </p:spPr>
      </p:pic>
      <p:pic>
        <p:nvPicPr>
          <p:cNvPr id="9218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E4BB5CF-98F9-2E72-C27C-9AE7F827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5531151" y="4691762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9CBDC-F016-1094-F7E2-4525F7C0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2761" r="24302" b="39578"/>
          <a:stretch/>
        </p:blipFill>
        <p:spPr>
          <a:xfrm>
            <a:off x="6744930" y="3777486"/>
            <a:ext cx="1789471" cy="79641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6BF-6F48-F250-4F60-45827378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744930" y="4781248"/>
            <a:ext cx="1789471" cy="7000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D0E9B-E43F-0F6D-2F3C-F5398A9DB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812786" y="5853904"/>
            <a:ext cx="1789471" cy="700096"/>
          </a:xfrm>
          <a:prstGeom prst="rect">
            <a:avLst/>
          </a:prstGeom>
          <a:noFill/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64F8D0E-D00C-A363-5013-225BCB4F51AA}"/>
              </a:ext>
            </a:extLst>
          </p:cNvPr>
          <p:cNvSpPr txBox="1">
            <a:spLocks/>
          </p:cNvSpPr>
          <p:nvPr/>
        </p:nvSpPr>
        <p:spPr>
          <a:xfrm>
            <a:off x="8451693" y="35229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Predicted identity: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243D6A9-EFA1-B082-E8A6-2C01D91E29D3}"/>
              </a:ext>
            </a:extLst>
          </p:cNvPr>
          <p:cNvSpPr txBox="1">
            <a:spLocks/>
          </p:cNvSpPr>
          <p:nvPr/>
        </p:nvSpPr>
        <p:spPr>
          <a:xfrm>
            <a:off x="8604593" y="407850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Viggo </a:t>
            </a:r>
            <a:r>
              <a:rPr lang="en-US" i="1" dirty="0" err="1">
                <a:solidFill>
                  <a:schemeClr val="accent1"/>
                </a:solidFill>
              </a:rPr>
              <a:t>Mortesen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84F609-F350-3FBC-324E-98C3F2DB1AB7}"/>
              </a:ext>
            </a:extLst>
          </p:cNvPr>
          <p:cNvSpPr txBox="1">
            <a:spLocks/>
          </p:cNvSpPr>
          <p:nvPr/>
        </p:nvSpPr>
        <p:spPr>
          <a:xfrm>
            <a:off x="8604593" y="49824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96BB723-9956-0881-D9DD-5C1731E69675}"/>
              </a:ext>
            </a:extLst>
          </p:cNvPr>
          <p:cNvSpPr txBox="1">
            <a:spLocks/>
          </p:cNvSpPr>
          <p:nvPr/>
        </p:nvSpPr>
        <p:spPr>
          <a:xfrm>
            <a:off x="8604593" y="596623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1D5ED1-C10A-8D7D-2B19-B3C5166F9475}"/>
              </a:ext>
            </a:extLst>
          </p:cNvPr>
          <p:cNvSpPr txBox="1">
            <a:spLocks/>
          </p:cNvSpPr>
          <p:nvPr/>
        </p:nvSpPr>
        <p:spPr>
          <a:xfrm>
            <a:off x="10661984" y="4972365"/>
            <a:ext cx="2105333" cy="37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031880E-8925-A445-4B85-0BF9D0AD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3804"/>
          <a:stretch/>
        </p:blipFill>
        <p:spPr bwMode="auto">
          <a:xfrm>
            <a:off x="3859177" y="4781248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E7C83-FFA5-EC4D-090C-06B12E258857}"/>
              </a:ext>
            </a:extLst>
          </p:cNvPr>
          <p:cNvCxnSpPr>
            <a:stCxn id="20" idx="3"/>
            <a:endCxn id="7" idx="1"/>
          </p:cNvCxnSpPr>
          <p:nvPr/>
        </p:nvCxnSpPr>
        <p:spPr>
          <a:xfrm flipV="1">
            <a:off x="4983488" y="4134948"/>
            <a:ext cx="550356" cy="118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A517AC-BCD7-39BA-A9A8-AF1546DD1A32}"/>
              </a:ext>
            </a:extLst>
          </p:cNvPr>
          <p:cNvCxnSpPr>
            <a:cxnSpLocks/>
            <a:stCxn id="20" idx="3"/>
            <a:endCxn id="9218" idx="1"/>
          </p:cNvCxnSpPr>
          <p:nvPr/>
        </p:nvCxnSpPr>
        <p:spPr>
          <a:xfrm flipV="1">
            <a:off x="4983488" y="5228090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AA7C4-6319-217B-0AEB-C9A0919B7122}"/>
              </a:ext>
            </a:extLst>
          </p:cNvPr>
          <p:cNvCxnSpPr>
            <a:cxnSpLocks/>
            <a:stCxn id="20" idx="3"/>
            <a:endCxn id="9222" idx="1"/>
          </p:cNvCxnSpPr>
          <p:nvPr/>
        </p:nvCxnSpPr>
        <p:spPr>
          <a:xfrm>
            <a:off x="4983488" y="5317576"/>
            <a:ext cx="750604" cy="92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AF0BC286-43A8-D319-E0B0-99B420E82255}"/>
              </a:ext>
            </a:extLst>
          </p:cNvPr>
          <p:cNvSpPr txBox="1">
            <a:spLocks/>
          </p:cNvSpPr>
          <p:nvPr/>
        </p:nvSpPr>
        <p:spPr>
          <a:xfrm>
            <a:off x="4321574" y="3788796"/>
            <a:ext cx="1284183" cy="8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Generative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B34772-ACFF-818D-D4D7-EF5ECEB61F88}"/>
              </a:ext>
            </a:extLst>
          </p:cNvPr>
          <p:cNvCxnSpPr>
            <a:cxnSpLocks/>
          </p:cNvCxnSpPr>
          <p:nvPr/>
        </p:nvCxnSpPr>
        <p:spPr>
          <a:xfrm>
            <a:off x="10060543" y="4426885"/>
            <a:ext cx="547663" cy="55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4786E-B98D-ECC3-C75D-658D56EA5B0F}"/>
              </a:ext>
            </a:extLst>
          </p:cNvPr>
          <p:cNvCxnSpPr>
            <a:cxnSpLocks/>
          </p:cNvCxnSpPr>
          <p:nvPr/>
        </p:nvCxnSpPr>
        <p:spPr>
          <a:xfrm flipV="1">
            <a:off x="10060543" y="5183347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59498-0F46-020A-CCF6-0B51B05A1C35}"/>
              </a:ext>
            </a:extLst>
          </p:cNvPr>
          <p:cNvCxnSpPr>
            <a:cxnSpLocks/>
          </p:cNvCxnSpPr>
          <p:nvPr/>
        </p:nvCxnSpPr>
        <p:spPr>
          <a:xfrm flipV="1">
            <a:off x="10060543" y="5389295"/>
            <a:ext cx="547663" cy="77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" name="Subtitle 2">
            <a:extLst>
              <a:ext uri="{FF2B5EF4-FFF2-40B4-BE49-F238E27FC236}">
                <a16:creationId xmlns:a16="http://schemas.microsoft.com/office/drawing/2014/main" id="{F487B5B2-337E-F130-98C4-1493F1FA920C}"/>
              </a:ext>
            </a:extLst>
          </p:cNvPr>
          <p:cNvSpPr txBox="1">
            <a:spLocks/>
          </p:cNvSpPr>
          <p:nvPr/>
        </p:nvSpPr>
        <p:spPr>
          <a:xfrm>
            <a:off x="10374066" y="4555961"/>
            <a:ext cx="2087770" cy="43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249873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5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66FB6-F4BD-42B5-3C26-931C78406282}"/>
              </a:ext>
            </a:extLst>
          </p:cNvPr>
          <p:cNvSpPr txBox="1"/>
          <p:nvPr/>
        </p:nvSpPr>
        <p:spPr>
          <a:xfrm>
            <a:off x="523763" y="3420735"/>
            <a:ext cx="3668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Multi-Task Cascaded Convolutional Neural Networks is a neural network which </a:t>
            </a:r>
            <a:r>
              <a:rPr lang="en-US" sz="1400" b="1" i="0" dirty="0">
                <a:solidFill>
                  <a:srgbClr val="484848"/>
                </a:solidFill>
                <a:effectLst/>
                <a:latin typeface="Rubik"/>
              </a:rPr>
              <a:t>detects faces </a:t>
            </a:r>
            <a:r>
              <a:rPr lang="en-US" sz="1400" i="0" dirty="0">
                <a:solidFill>
                  <a:srgbClr val="484848"/>
                </a:solidFill>
                <a:effectLst/>
                <a:latin typeface="Rubik"/>
              </a:rPr>
              <a:t>and facial landmarks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on images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B77D55-203E-10F7-C2BC-5DE395A4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" y="4274127"/>
            <a:ext cx="3525685" cy="1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17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65B6EA-9C05-F329-4EA2-37B717409B9B}"/>
              </a:ext>
            </a:extLst>
          </p:cNvPr>
          <p:cNvSpPr txBox="1"/>
          <p:nvPr/>
        </p:nvSpPr>
        <p:spPr>
          <a:xfrm>
            <a:off x="1582271" y="3105952"/>
            <a:ext cx="113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MTCNN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4555694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5395960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9786898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SoftMax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8502430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THE DATASET: </a:t>
            </a:r>
            <a:r>
              <a:rPr lang="en-US" sz="2000" b="1" dirty="0">
                <a:solidFill>
                  <a:schemeClr val="tx1"/>
                </a:solidFill>
              </a:rPr>
              <a:t>subset of </a:t>
            </a:r>
            <a:r>
              <a:rPr lang="en-US" sz="2200" b="1" dirty="0" err="1">
                <a:solidFill>
                  <a:schemeClr val="tx1"/>
                </a:solidFill>
              </a:rPr>
              <a:t>Celeba-hq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91250F-3B40-B56D-B712-E9696E3F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" y="2361264"/>
            <a:ext cx="5852160" cy="331443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01F136-0928-4D44-7A92-E091CC8A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0" y="2361264"/>
            <a:ext cx="5630748" cy="331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B7C3-97F8-73A4-C241-0CDE5B69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7368"/>
          <a:stretch/>
        </p:blipFill>
        <p:spPr>
          <a:xfrm>
            <a:off x="1675917" y="5643271"/>
            <a:ext cx="8692587" cy="741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202426" y="4803618"/>
            <a:ext cx="2136846" cy="791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253457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 and noise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and got from scratch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421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2549"/>
            <a:ext cx="4739535" cy="1889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Random Gaussian noise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𝑭𝒊𝒍𝒕𝒆𝒓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  <a:blipFill>
                <a:blip r:embed="rId4"/>
                <a:stretch>
                  <a:fillRect t="-6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421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2549"/>
            <a:ext cx="4747663" cy="189280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D9E88A-FE26-2C5B-7B58-150750299FBB}"/>
              </a:ext>
            </a:extLst>
          </p:cNvPr>
          <p:cNvSpPr txBox="1">
            <a:spLocks/>
          </p:cNvSpPr>
          <p:nvPr/>
        </p:nvSpPr>
        <p:spPr>
          <a:xfrm>
            <a:off x="7860607" y="1415385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Color jitter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4F557D-A082-FD10-8280-407B2712E88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54484" y="2315265"/>
            <a:ext cx="1" cy="648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69D9C-9479-F540-675E-9793C886341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54485" y="2315265"/>
            <a:ext cx="6179268" cy="752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CB26A-A8A6-AE71-724A-535139C4EA6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15308" y="2315265"/>
            <a:ext cx="1200811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7021AB-88AD-8DB5-9868-E485F27D0FF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02581" y="2315265"/>
            <a:ext cx="4912727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853</Words>
  <Application>Microsoft Office PowerPoint</Application>
  <PresentationFormat>Widescreen</PresentationFormat>
  <Paragraphs>110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Aharoni</vt:lpstr>
      <vt:lpstr>Arial</vt:lpstr>
      <vt:lpstr>Calibri</vt:lpstr>
      <vt:lpstr>Cambria Math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gil kapel</cp:lastModifiedBy>
  <cp:revision>13</cp:revision>
  <dcterms:created xsi:type="dcterms:W3CDTF">2023-01-17T10:16:09Z</dcterms:created>
  <dcterms:modified xsi:type="dcterms:W3CDTF">2023-01-20T17:58:44Z</dcterms:modified>
</cp:coreProperties>
</file>